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315081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 for subscribers.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61116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to foster loyalty.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297275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sales boosts with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and best-selling products.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76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76242"/>
            <a:ext cx="4196358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88" y="4866561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55761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1051084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Analyzed 3,900 purchases across product categories.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176242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4866561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78933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5474256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474256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Spending patterns, customer segments, product preferences.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9640133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5176242"/>
            <a:ext cx="4196358" cy="12192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032" y="4866561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1602105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9897427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Guidance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9897427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 business decisions and optimize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9043" y="557570"/>
            <a:ext cx="5056227" cy="63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Summary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919043" y="1674852"/>
            <a:ext cx="614945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Rows: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3,900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919043" y="2180392"/>
            <a:ext cx="614945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Columns: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18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919043" y="2685931"/>
            <a:ext cx="614945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Data: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37 values in Review Rating.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043" y="3237071"/>
            <a:ext cx="6149459" cy="42074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69517" y="1695093"/>
            <a:ext cx="2528054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569517" y="2213134"/>
            <a:ext cx="614945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demographics (Age, Gender, Location, Subscription)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9517" y="2931081"/>
            <a:ext cx="614945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details (Item, Category, Amount, Season, Size, Color)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9517" y="3649028"/>
            <a:ext cx="614945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Shopping behavior (Discount, Promo, Previous Purchases, Frequency, Review, Shipping)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363" y="819745"/>
            <a:ext cx="7765852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(Python)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6363" y="1691878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363" y="1989296"/>
            <a:ext cx="782407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6363" y="2129195"/>
            <a:ext cx="302264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146363" y="2536984"/>
            <a:ext cx="78240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with pandas, checked structure and summary statistics.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146363" y="3168491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63" y="3447098"/>
            <a:ext cx="7824073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46363" y="3605808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146363" y="4013597"/>
            <a:ext cx="78240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missing values in 'Review Rating' using median imputation.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146363" y="4645104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363" y="4904899"/>
            <a:ext cx="7824073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46363" y="5082421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146363" y="5490210"/>
            <a:ext cx="78240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'age_group' and 'purchase_frequency_days'.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146363" y="6121718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363" y="6362700"/>
            <a:ext cx="7824073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46363" y="6559034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146363" y="6966823"/>
            <a:ext cx="78240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cleaned data into PostgreSQL for SQL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01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Analysis (SQL)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79082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0670" y="2209562"/>
            <a:ext cx="907256" cy="1306949"/>
          </a:xfrm>
          <a:prstGeom prst="roundRect">
            <a:avLst>
              <a:gd name="adj" fmla="val 6469"/>
            </a:avLst>
          </a:prstGeom>
          <a:solidFill>
            <a:srgbClr val="E2E3E9"/>
          </a:solidFill>
          <a:ln/>
        </p:spPr>
      </p:sp>
      <p:sp>
        <p:nvSpPr>
          <p:cNvPr id="6" name="Text 3"/>
          <p:cNvSpPr/>
          <p:nvPr/>
        </p:nvSpPr>
        <p:spPr>
          <a:xfrm>
            <a:off x="6590348" y="26503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444740" y="2436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44740" y="2926794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Female: $75,191 | Male: $157,890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3773805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10670" y="3804285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E2E3E9"/>
          </a:solidFill>
          <a:ln/>
        </p:spPr>
      </p:sp>
      <p:sp>
        <p:nvSpPr>
          <p:cNvPr id="11" name="Text 8"/>
          <p:cNvSpPr/>
          <p:nvPr/>
        </p:nvSpPr>
        <p:spPr>
          <a:xfrm>
            <a:off x="6590348" y="44265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444740" y="4031099"/>
            <a:ext cx="3301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44740" y="4521517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Gloves (3.86), Sandals (3.84), Boots (3.82), Hat (3.80), Skirt (3.78)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731431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310670" y="5761911"/>
            <a:ext cx="907256" cy="1306949"/>
          </a:xfrm>
          <a:prstGeom prst="roundRect">
            <a:avLst>
              <a:gd name="adj" fmla="val 6469"/>
            </a:avLst>
          </a:prstGeom>
          <a:solidFill>
            <a:srgbClr val="E2E3E9"/>
          </a:solidFill>
          <a:ln/>
        </p:spPr>
      </p:sp>
      <p:sp>
        <p:nvSpPr>
          <p:cNvPr id="16" name="Text 13"/>
          <p:cNvSpPr/>
          <p:nvPr/>
        </p:nvSpPr>
        <p:spPr>
          <a:xfrm>
            <a:off x="6590348" y="62026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7444740" y="5988725"/>
            <a:ext cx="3613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44740" y="6479143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Standard: $58.46 | Express: $60.48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4376" y="490776"/>
            <a:ext cx="8409980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Insights: Subscriptions &amp; Discounts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674376" y="1493996"/>
            <a:ext cx="340685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 vs. Non-Subscribers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674376" y="1973342"/>
            <a:ext cx="5423178" cy="1043940"/>
          </a:xfrm>
          <a:prstGeom prst="roundRect">
            <a:avLst>
              <a:gd name="adj" fmla="val 71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681996" y="1980962"/>
            <a:ext cx="5407938" cy="5143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860471" y="2095500"/>
            <a:ext cx="99143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216235" y="2095500"/>
            <a:ext cx="9876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1,053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568190" y="2095500"/>
            <a:ext cx="9876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$59.49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920145" y="2095500"/>
            <a:ext cx="99143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$62,645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681996" y="2495312"/>
            <a:ext cx="5407938" cy="5143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860471" y="2609850"/>
            <a:ext cx="99143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216235" y="2609850"/>
            <a:ext cx="9876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2,847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568190" y="2609850"/>
            <a:ext cx="98762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$59.87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920145" y="2609850"/>
            <a:ext cx="99143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$170,436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540228" y="1493996"/>
            <a:ext cx="323861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Discount-Dependent Products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0228" y="1951077"/>
            <a:ext cx="542317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Hat: 50.00%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540228" y="2298740"/>
            <a:ext cx="542317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Sneakers: 49.66%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540228" y="2646402"/>
            <a:ext cx="542317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Coat: 49.07%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540228" y="2994065"/>
            <a:ext cx="542317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Sweater: 48.17%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40228" y="3341727"/>
            <a:ext cx="542317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Pants: 47.37%</a:t>
            </a:r>
            <a:endParaRPr lang="en-US" sz="14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28" y="3827621"/>
            <a:ext cx="5423178" cy="37105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763191"/>
            <a:ext cx="7637145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 &amp; Loyalty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3427" y="2431494"/>
            <a:ext cx="3710940" cy="2116574"/>
          </a:xfrm>
          <a:prstGeom prst="roundRect">
            <a:avLst>
              <a:gd name="adj" fmla="val 42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654379"/>
            <a:ext cx="645795" cy="645795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954" y="2831902"/>
            <a:ext cx="290513" cy="2905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76312" y="3515439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976312" y="3980855"/>
            <a:ext cx="326517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3,116 Customers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4679633" y="2431494"/>
            <a:ext cx="3710940" cy="2116574"/>
          </a:xfrm>
          <a:prstGeom prst="roundRect">
            <a:avLst>
              <a:gd name="adj" fmla="val 42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518" y="2654379"/>
            <a:ext cx="645795" cy="645795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0159" y="2831902"/>
            <a:ext cx="290513" cy="2905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02518" y="3515439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4902518" y="3980855"/>
            <a:ext cx="326517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endParaRPr lang="en-US" sz="1650" dirty="0"/>
          </a:p>
        </p:txBody>
      </p:sp>
      <p:sp>
        <p:nvSpPr>
          <p:cNvPr id="14" name="Shape 7"/>
          <p:cNvSpPr/>
          <p:nvPr/>
        </p:nvSpPr>
        <p:spPr>
          <a:xfrm>
            <a:off x="753427" y="4763333"/>
            <a:ext cx="7637145" cy="2116574"/>
          </a:xfrm>
          <a:prstGeom prst="roundRect">
            <a:avLst>
              <a:gd name="adj" fmla="val 42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312" y="4986218"/>
            <a:ext cx="645795" cy="645795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954" y="5163741"/>
            <a:ext cx="290513" cy="29051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76312" y="5847278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</a:t>
            </a:r>
            <a:endParaRPr lang="en-US" sz="2100" dirty="0"/>
          </a:p>
        </p:txBody>
      </p:sp>
      <p:sp>
        <p:nvSpPr>
          <p:cNvPr id="18" name="Text 9"/>
          <p:cNvSpPr/>
          <p:nvPr/>
        </p:nvSpPr>
        <p:spPr>
          <a:xfrm>
            <a:off x="976312" y="6312694"/>
            <a:ext cx="719137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endParaRPr lang="en-US" sz="1650" dirty="0"/>
          </a:p>
        </p:txBody>
      </p:sp>
      <p:sp>
        <p:nvSpPr>
          <p:cNvPr id="19" name="Text 10"/>
          <p:cNvSpPr/>
          <p:nvPr/>
        </p:nvSpPr>
        <p:spPr>
          <a:xfrm>
            <a:off x="753427" y="7122081"/>
            <a:ext cx="763714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buyers with &gt;5 purchases: 958 subscribers vs. 2,518 non-subscribers.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278"/>
            <a:ext cx="6912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53901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8988" y="353901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606" y="353901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Jewelry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18933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88988" y="418933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48606" y="418933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Blouse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8396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288988" y="483965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606" y="483965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Sandals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48997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8988" y="548997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48606" y="548997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Jacket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7509" y="464106"/>
            <a:ext cx="4493419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Group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509" y="1329095"/>
            <a:ext cx="10675382" cy="5978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7509" y="7497008"/>
            <a:ext cx="1067538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Adults contribute the highest revenue, followed closely by Middle-aged customers.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2026-01-19T08:46:14Z</dcterms:created>
  <dcterms:modified xsi:type="dcterms:W3CDTF">2026-01-19T08:46:14Z</dcterms:modified>
</cp:coreProperties>
</file>